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49"/>
  </p:notesMasterIdLst>
  <p:handoutMasterIdLst>
    <p:handoutMasterId r:id="rId50"/>
  </p:handoutMasterIdLst>
  <p:sldIdLst>
    <p:sldId id="267" r:id="rId5"/>
    <p:sldId id="283" r:id="rId6"/>
    <p:sldId id="284" r:id="rId7"/>
    <p:sldId id="278" r:id="rId8"/>
    <p:sldId id="285" r:id="rId9"/>
    <p:sldId id="292" r:id="rId10"/>
    <p:sldId id="307" r:id="rId11"/>
    <p:sldId id="308" r:id="rId12"/>
    <p:sldId id="286" r:id="rId13"/>
    <p:sldId id="287" r:id="rId14"/>
    <p:sldId id="309" r:id="rId15"/>
    <p:sldId id="288" r:id="rId16"/>
    <p:sldId id="289" r:id="rId17"/>
    <p:sldId id="290" r:id="rId18"/>
    <p:sldId id="291" r:id="rId19"/>
    <p:sldId id="310" r:id="rId20"/>
    <p:sldId id="293" r:id="rId21"/>
    <p:sldId id="294" r:id="rId22"/>
    <p:sldId id="295" r:id="rId23"/>
    <p:sldId id="296" r:id="rId24"/>
    <p:sldId id="311" r:id="rId25"/>
    <p:sldId id="297" r:id="rId26"/>
    <p:sldId id="298" r:id="rId27"/>
    <p:sldId id="299" r:id="rId28"/>
    <p:sldId id="300" r:id="rId29"/>
    <p:sldId id="312" r:id="rId30"/>
    <p:sldId id="301" r:id="rId31"/>
    <p:sldId id="302" r:id="rId32"/>
    <p:sldId id="303" r:id="rId33"/>
    <p:sldId id="304" r:id="rId34"/>
    <p:sldId id="305" r:id="rId35"/>
    <p:sldId id="306" r:id="rId36"/>
    <p:sldId id="314" r:id="rId37"/>
    <p:sldId id="313" r:id="rId38"/>
    <p:sldId id="315" r:id="rId39"/>
    <p:sldId id="320" r:id="rId40"/>
    <p:sldId id="319" r:id="rId41"/>
    <p:sldId id="321" r:id="rId42"/>
    <p:sldId id="316" r:id="rId43"/>
    <p:sldId id="317" r:id="rId44"/>
    <p:sldId id="322" r:id="rId45"/>
    <p:sldId id="323" r:id="rId46"/>
    <p:sldId id="324" r:id="rId47"/>
    <p:sldId id="318" r:id="rId4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99" autoAdjust="0"/>
  </p:normalViewPr>
  <p:slideViewPr>
    <p:cSldViewPr>
      <p:cViewPr varScale="1">
        <p:scale>
          <a:sx n="74" d="100"/>
          <a:sy n="74" d="100"/>
        </p:scale>
        <p:origin x="54" y="7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6E22E-288A-414B-A8DE-E4DBD03D5FC0}" type="datetimeFigureOut">
              <a:rPr lang="en-US"/>
              <a:t>11/9/2017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14579-D02A-4B51-B5DF-8EC449F77AC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9AE7E-E0F9-4C51-AD9A-F4C3A6E23BBF}" type="datetimeFigureOut">
              <a:rPr lang="en-US"/>
              <a:t>11/9/2017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74690-7256-4BB9-AC0F-97AEAE8CDEC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6792" y="1905003"/>
            <a:ext cx="9435241" cy="1625599"/>
          </a:xfrm>
        </p:spPr>
        <p:txBody>
          <a:bodyPr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2103" y="3657123"/>
            <a:ext cx="9429931" cy="99107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1218882" y="1600200"/>
            <a:ext cx="9739746" cy="73152"/>
            <a:chOff x="914400" y="1200150"/>
            <a:chExt cx="7306712" cy="54864"/>
          </a:xfrm>
        </p:grpSpPr>
        <p:sp>
          <p:nvSpPr>
            <p:cNvPr id="8" name="Oval 7"/>
            <p:cNvSpPr/>
            <p:nvPr/>
          </p:nvSpPr>
          <p:spPr>
            <a:xfrm>
              <a:off x="8166248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Oval 8"/>
            <p:cNvSpPr/>
            <p:nvPr/>
          </p:nvSpPr>
          <p:spPr>
            <a:xfrm>
              <a:off x="914400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036847" y="12076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Group 12"/>
          <p:cNvGrpSpPr/>
          <p:nvPr/>
        </p:nvGrpSpPr>
        <p:grpSpPr>
          <a:xfrm>
            <a:off x="1218882" y="4851400"/>
            <a:ext cx="9739746" cy="73152"/>
            <a:chOff x="914400" y="3638550"/>
            <a:chExt cx="7306712" cy="54864"/>
          </a:xfrm>
        </p:grpSpPr>
        <p:sp>
          <p:nvSpPr>
            <p:cNvPr id="14" name="Oval 13"/>
            <p:cNvSpPr/>
            <p:nvPr/>
          </p:nvSpPr>
          <p:spPr>
            <a:xfrm>
              <a:off x="8166248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Oval 14"/>
            <p:cNvSpPr/>
            <p:nvPr/>
          </p:nvSpPr>
          <p:spPr>
            <a:xfrm>
              <a:off x="914400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1036847" y="36460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43764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322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34563" y="434975"/>
            <a:ext cx="1168400" cy="56610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434975"/>
            <a:ext cx="8413750" cy="566102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570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906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030" y="990599"/>
            <a:ext cx="9344765" cy="2235203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2030" y="3733800"/>
            <a:ext cx="9344765" cy="1219200"/>
          </a:xfr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  <p:grpSp>
        <p:nvGrpSpPr>
          <p:cNvPr id="13" name="Group 12"/>
          <p:cNvGrpSpPr/>
          <p:nvPr/>
        </p:nvGrpSpPr>
        <p:grpSpPr>
          <a:xfrm>
            <a:off x="3273781" y="3475736"/>
            <a:ext cx="5641265" cy="54864"/>
            <a:chOff x="2455975" y="2588441"/>
            <a:chExt cx="4232051" cy="41148"/>
          </a:xfrm>
        </p:grpSpPr>
        <p:sp>
          <p:nvSpPr>
            <p:cNvPr id="14" name="Oval 13"/>
            <p:cNvSpPr/>
            <p:nvPr/>
          </p:nvSpPr>
          <p:spPr>
            <a:xfrm>
              <a:off x="6642306" y="2588441"/>
              <a:ext cx="45720" cy="41148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2455975" y="2588441"/>
              <a:ext cx="45720" cy="41148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2563229" y="2594391"/>
              <a:ext cx="4023360" cy="29249"/>
              <a:chOff x="2550323" y="3458731"/>
              <a:chExt cx="4023360" cy="38998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2550323" y="3458731"/>
                <a:ext cx="402336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550323" y="3497729"/>
                <a:ext cx="402336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803400"/>
            <a:ext cx="4773956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803400"/>
            <a:ext cx="4773956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077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2945" y="1803400"/>
            <a:ext cx="4769806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514600"/>
            <a:ext cx="4773956" cy="35560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0049" y="1803400"/>
            <a:ext cx="4769806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5986" y="2514600"/>
            <a:ext cx="4773956" cy="35560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258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803400"/>
            <a:ext cx="6602281" cy="4267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0"/>
            <a:ext cx="2844060" cy="4267201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1218883" y="1803400"/>
            <a:ext cx="660228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338739" y="1925320"/>
            <a:ext cx="6362567" cy="402336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1"/>
            <a:ext cx="2844060" cy="41656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2400"/>
          </a:p>
        </p:txBody>
      </p:sp>
      <p:sp>
        <p:nvSpPr>
          <p:cNvPr id="8" name="Rounded Rectangle 7"/>
          <p:cNvSpPr/>
          <p:nvPr/>
        </p:nvSpPr>
        <p:spPr>
          <a:xfrm>
            <a:off x="304721" y="301752"/>
            <a:ext cx="11579384" cy="6254496"/>
          </a:xfrm>
          <a:prstGeom prst="roundRect">
            <a:avLst>
              <a:gd name="adj" fmla="val 2341"/>
            </a:avLst>
          </a:prstGeom>
          <a:solidFill>
            <a:srgbClr val="FFFFFF"/>
          </a:solidFill>
          <a:ln>
            <a:noFill/>
          </a:ln>
          <a:effectLst>
            <a:innerShdw blurRad="508000">
              <a:srgbClr val="FFD14B">
                <a:alpha val="69804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803400"/>
            <a:ext cx="975106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2" y="6172200"/>
            <a:ext cx="741487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8E36636D-D922-432D-A958-524484B5923D}" type="datetimeFigureOut">
              <a:rPr lang="en-US"/>
              <a:pPr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8928" y="6172200"/>
            <a:ext cx="711015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sameermahajan/MLWorkshop/blob/master/1.%20Regression/Housing+Prices+Predictions.ipynb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sameermahajan/MLWorkshop/blob/master/2.%20Classification/Sentiment+Analysis.ipynb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github.com/sameermahajan/MLWorkshop/blob/master/3.%20Clustering/Document+Retrieval.ipynb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sameermahajan/MLWorkshop/blob/master/4.%20Recommenders/Song+Recommender.ipynb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github.com/sameermahajan/MLWorkshop/blob/master/5.%20Deep%20Learning/Image+Recognition.ipynb" TargetMode="Externa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github.com/sameermahajan/MLWorkshop/blob/master/6.%20Neural%20Networks/Basic%2BNeural%2BNetwork.ipynb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github.com/sameermahajan/MLWorkshop/blob/master/7.%20Tensorflow/Tensorflow.ipynb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github.com/sameermahajan/MLWorkshop/blob/master/7.%20Tensorflow/Neural%2BNetwork%2Bwith%2BTensorflow.ipynb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mldata.org/repository/data/" TargetMode="External"/><Relationship Id="rId7" Type="http://schemas.openxmlformats.org/officeDocument/2006/relationships/hyperlink" Target="https://catalog.data.gov/dataset" TargetMode="External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eplearning4j.org/opendata" TargetMode="External"/><Relationship Id="rId5" Type="http://schemas.openxmlformats.org/officeDocument/2006/relationships/hyperlink" Target="http://deeplearning.net/datasets/" TargetMode="External"/><Relationship Id="rId4" Type="http://schemas.openxmlformats.org/officeDocument/2006/relationships/hyperlink" Target="http://archive.ics.uci.edu/ml/index.php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888/?token=%3ctoke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sameermahajan/MLWorkshop/blob/master/0.%20Introduction/Getting+Started+with+Python.ipynb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sameermahajan/MLWorkshop/blob/master/0.%20Introduction/Getting+Started+with+Pandas+and+numpy.ipynb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Deep Learning Era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Sameer </a:t>
            </a:r>
            <a:r>
              <a:rPr lang="en-US" dirty="0" err="1" smtClean="0"/>
              <a:t>mahajan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54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312" y="619125"/>
            <a:ext cx="1074420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93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737" y="347662"/>
            <a:ext cx="9277350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2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Sentiment analysis</a:t>
            </a:r>
          </a:p>
          <a:p>
            <a:r>
              <a:rPr lang="en-US" dirty="0" smtClean="0"/>
              <a:t>Analyze restaurant reviews</a:t>
            </a:r>
          </a:p>
        </p:txBody>
      </p:sp>
    </p:spTree>
    <p:extLst>
      <p:ext uri="{BB962C8B-B14F-4D97-AF65-F5344CB8AC3E}">
        <p14:creationId xmlns:p14="http://schemas.microsoft.com/office/powerpoint/2010/main" val="5071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74" y="561975"/>
            <a:ext cx="10734675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214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9637" y="547687"/>
            <a:ext cx="7829550" cy="5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94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199" y="542925"/>
            <a:ext cx="8734425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28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612" y="228600"/>
            <a:ext cx="8963025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420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Unsupervised learning</a:t>
            </a:r>
          </a:p>
          <a:p>
            <a:r>
              <a:rPr lang="en-US" dirty="0" smtClean="0"/>
              <a:t>Document retrieval</a:t>
            </a:r>
          </a:p>
        </p:txBody>
      </p:sp>
    </p:spTree>
    <p:extLst>
      <p:ext uri="{BB962C8B-B14F-4D97-AF65-F5344CB8AC3E}">
        <p14:creationId xmlns:p14="http://schemas.microsoft.com/office/powerpoint/2010/main" val="188398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662" y="619125"/>
            <a:ext cx="971550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48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337" y="595312"/>
            <a:ext cx="8820150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19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624" y="666750"/>
            <a:ext cx="87915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3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062" y="723900"/>
            <a:ext cx="86487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28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137" y="385762"/>
            <a:ext cx="8972550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Recommenders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Netflix movie recommendations based on user ratings</a:t>
            </a:r>
          </a:p>
          <a:p>
            <a:r>
              <a:rPr lang="en-US" dirty="0" smtClean="0"/>
              <a:t>Song recommender based on user listen count </a:t>
            </a:r>
          </a:p>
          <a:p>
            <a:r>
              <a:rPr lang="en-US" dirty="0" smtClean="0"/>
              <a:t>Facebook fiend recommender</a:t>
            </a:r>
          </a:p>
          <a:p>
            <a:r>
              <a:rPr lang="en-US" dirty="0" smtClean="0"/>
              <a:t>Popularity based: not personalized</a:t>
            </a:r>
          </a:p>
          <a:p>
            <a:r>
              <a:rPr lang="en-US" dirty="0" smtClean="0"/>
              <a:t>Classification based: features may not be available</a:t>
            </a:r>
          </a:p>
          <a:p>
            <a:r>
              <a:rPr lang="en-US" dirty="0" smtClean="0"/>
              <a:t>Co-occurrence based: who bought this also bought…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pip install </a:t>
            </a:r>
            <a:r>
              <a:rPr lang="en-US" dirty="0" err="1" smtClean="0"/>
              <a:t>scikit</a:t>
            </a:r>
            <a:r>
              <a:rPr lang="en-US" dirty="0" smtClean="0"/>
              <a:t>-surprise (in your </a:t>
            </a:r>
            <a:r>
              <a:rPr lang="en-US" dirty="0" err="1" smtClean="0"/>
              <a:t>docker</a:t>
            </a:r>
            <a:r>
              <a:rPr lang="en-US" dirty="0" smtClean="0"/>
              <a:t> container)</a:t>
            </a:r>
          </a:p>
        </p:txBody>
      </p:sp>
    </p:spTree>
    <p:extLst>
      <p:ext uri="{BB962C8B-B14F-4D97-AF65-F5344CB8AC3E}">
        <p14:creationId xmlns:p14="http://schemas.microsoft.com/office/powerpoint/2010/main" val="188234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987" y="585787"/>
            <a:ext cx="10610850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79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999" y="638175"/>
            <a:ext cx="7362825" cy="558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37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199" y="538162"/>
            <a:ext cx="10258425" cy="57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486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49" y="757237"/>
            <a:ext cx="9229725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4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and Neural Networks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Neural networks</a:t>
            </a:r>
          </a:p>
          <a:p>
            <a:r>
              <a:rPr lang="en-US" dirty="0" smtClean="0"/>
              <a:t>Image recognition</a:t>
            </a:r>
          </a:p>
          <a:p>
            <a:r>
              <a:rPr lang="en-US" dirty="0" smtClean="0"/>
              <a:t>Deep features and transfer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75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487" y="590550"/>
            <a:ext cx="794385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60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12" y="519112"/>
            <a:ext cx="9296400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781050"/>
            <a:ext cx="8686800" cy="5295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012" y="1571625"/>
            <a:ext cx="835342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3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774" y="600075"/>
            <a:ext cx="7915275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6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124" y="647700"/>
            <a:ext cx="7648575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09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874" y="1100137"/>
            <a:ext cx="7839075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81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699" y="614362"/>
            <a:ext cx="10639425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799" y="366712"/>
            <a:ext cx="9039225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84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53" y="381000"/>
            <a:ext cx="11658060" cy="638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73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24" y="409575"/>
            <a:ext cx="11687175" cy="603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49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2" y="990600"/>
            <a:ext cx="4238625" cy="44481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212" y="2743200"/>
            <a:ext cx="6343650" cy="37814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5812" y="360206"/>
            <a:ext cx="2905125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0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824" y="290512"/>
            <a:ext cx="9401175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09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Tensorflow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Content Placeholder 1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21126" y="1803400"/>
            <a:ext cx="8946572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70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problems and solutions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Regression: real valued output, predicting house prices</a:t>
            </a:r>
            <a:endParaRPr lang="en-US" dirty="0"/>
          </a:p>
          <a:p>
            <a:r>
              <a:rPr lang="en-US" dirty="0" smtClean="0"/>
              <a:t>Classification: product reviews</a:t>
            </a:r>
            <a:endParaRPr lang="en-US" dirty="0"/>
          </a:p>
          <a:p>
            <a:r>
              <a:rPr lang="en-US" dirty="0" smtClean="0"/>
              <a:t>Clustering: unsupervised learning, document retrieval</a:t>
            </a:r>
          </a:p>
          <a:p>
            <a:r>
              <a:rPr lang="en-US" dirty="0" smtClean="0"/>
              <a:t>Recommender systems: product recommendation</a:t>
            </a:r>
          </a:p>
          <a:p>
            <a:r>
              <a:rPr lang="en-US" dirty="0" smtClean="0"/>
              <a:t>Deep learning: neural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464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3947" y="457200"/>
            <a:ext cx="9980931" cy="1168400"/>
          </a:xfrm>
        </p:spPr>
        <p:txBody>
          <a:bodyPr/>
          <a:lstStyle/>
          <a:p>
            <a:r>
              <a:rPr lang="en-US" dirty="0" smtClean="0"/>
              <a:t>Building Neural Network from scratch using </a:t>
            </a:r>
            <a:r>
              <a:rPr lang="en-US" dirty="0" err="1" smtClean="0"/>
              <a:t>tensorflow</a:t>
            </a:r>
            <a:endParaRPr lang="en-US" dirty="0"/>
          </a:p>
        </p:txBody>
      </p:sp>
      <p:pic>
        <p:nvPicPr>
          <p:cNvPr id="2" name="Content Placeholder 1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47630" y="1803400"/>
            <a:ext cx="649356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37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 selection</a:t>
            </a:r>
            <a:endParaRPr lang="en-US" dirty="0" smtClean="0"/>
          </a:p>
          <a:p>
            <a:r>
              <a:rPr lang="en-US" dirty="0" smtClean="0"/>
              <a:t>Feature engineering</a:t>
            </a:r>
          </a:p>
          <a:p>
            <a:r>
              <a:rPr lang="en-US" dirty="0" smtClean="0"/>
              <a:t>Scaling </a:t>
            </a:r>
          </a:p>
          <a:p>
            <a:pPr lvl="1"/>
            <a:r>
              <a:rPr lang="en-US" dirty="0"/>
              <a:t>Data</a:t>
            </a:r>
          </a:p>
          <a:p>
            <a:pPr lvl="1"/>
            <a:r>
              <a:rPr lang="en-US" dirty="0" smtClean="0"/>
              <a:t>Model</a:t>
            </a:r>
          </a:p>
          <a:p>
            <a:r>
              <a:rPr lang="en-US" dirty="0" smtClean="0"/>
              <a:t>Special architectures</a:t>
            </a:r>
          </a:p>
          <a:p>
            <a:pPr lvl="1"/>
            <a:r>
              <a:rPr lang="en-US" dirty="0" smtClean="0"/>
              <a:t>Parallel processing</a:t>
            </a:r>
          </a:p>
          <a:p>
            <a:pPr lvl="1"/>
            <a:r>
              <a:rPr lang="en-US" dirty="0" smtClean="0"/>
              <a:t>GPUs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5520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 – Online courses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Coursera</a:t>
            </a:r>
          </a:p>
          <a:p>
            <a:pPr lvl="1"/>
            <a:r>
              <a:rPr lang="en-US" dirty="0" smtClean="0"/>
              <a:t>Machine learning specialization</a:t>
            </a:r>
          </a:p>
          <a:p>
            <a:pPr lvl="1"/>
            <a:r>
              <a:rPr lang="en-US" dirty="0" smtClean="0"/>
              <a:t>Machine learning by Andrew Ng, Stanford</a:t>
            </a:r>
          </a:p>
          <a:p>
            <a:pPr lvl="1"/>
            <a:r>
              <a:rPr lang="en-US" dirty="0" smtClean="0"/>
              <a:t>Deep learning specialization</a:t>
            </a:r>
          </a:p>
          <a:p>
            <a:r>
              <a:rPr lang="en-US" dirty="0" err="1" smtClean="0"/>
              <a:t>Udemy</a:t>
            </a:r>
            <a:endParaRPr lang="en-US" dirty="0" smtClean="0"/>
          </a:p>
          <a:p>
            <a:pPr lvl="1"/>
            <a:r>
              <a:rPr lang="en-US" dirty="0" smtClean="0"/>
              <a:t>Machine Learning A to Z</a:t>
            </a:r>
          </a:p>
          <a:p>
            <a:pPr lvl="1"/>
            <a:r>
              <a:rPr lang="en-US" dirty="0" smtClean="0"/>
              <a:t>Deep Learning A to Z</a:t>
            </a:r>
            <a:endParaRPr lang="en-US" dirty="0" smtClean="0"/>
          </a:p>
          <a:p>
            <a:r>
              <a:rPr lang="en-US" dirty="0" err="1" smtClean="0"/>
              <a:t>Udacity</a:t>
            </a:r>
            <a:endParaRPr lang="en-US" dirty="0" smtClean="0"/>
          </a:p>
          <a:p>
            <a:pPr lvl="1"/>
            <a:r>
              <a:rPr lang="en-US" dirty="0" smtClean="0"/>
              <a:t>Machine Learning Engineer</a:t>
            </a:r>
          </a:p>
          <a:p>
            <a:pPr lvl="1"/>
            <a:r>
              <a:rPr lang="en-US" dirty="0" smtClean="0"/>
              <a:t>Deep Learning Foundation </a:t>
            </a:r>
            <a:r>
              <a:rPr lang="en-US" dirty="0" err="1" smtClean="0"/>
              <a:t>Nanodegree</a:t>
            </a:r>
            <a:r>
              <a:rPr lang="en-US" dirty="0" smtClean="0"/>
              <a:t> Program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1595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 - </a:t>
            </a:r>
            <a:r>
              <a:rPr lang="en-US" dirty="0" err="1" smtClean="0"/>
              <a:t>contd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Online competitions</a:t>
            </a:r>
          </a:p>
          <a:p>
            <a:pPr lvl="1"/>
            <a:r>
              <a:rPr lang="en-US" dirty="0" err="1" smtClean="0"/>
              <a:t>kaggle</a:t>
            </a:r>
            <a:endParaRPr lang="en-US" dirty="0" smtClean="0"/>
          </a:p>
          <a:p>
            <a:r>
              <a:rPr lang="en-US" dirty="0" smtClean="0"/>
              <a:t>Online datasets to play with</a:t>
            </a:r>
          </a:p>
          <a:p>
            <a:pPr lvl="1"/>
            <a:r>
              <a:rPr lang="en-US" dirty="0" smtClean="0">
                <a:hlinkClick r:id="rId2"/>
              </a:rPr>
              <a:t>https://www.kaggle.com/datasets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http://mldata.org/repository/data/</a:t>
            </a:r>
            <a:endParaRPr lang="en-US" dirty="0" smtClean="0"/>
          </a:p>
          <a:p>
            <a:pPr lvl="1"/>
            <a:r>
              <a:rPr lang="en-US" dirty="0" smtClean="0">
                <a:hlinkClick r:id="rId4"/>
              </a:rPr>
              <a:t>http://archive.ics.uci.edu/ml/index.php</a:t>
            </a:r>
            <a:endParaRPr lang="en-US" dirty="0" smtClean="0"/>
          </a:p>
          <a:p>
            <a:pPr lvl="1"/>
            <a:r>
              <a:rPr lang="en-US" dirty="0" smtClean="0">
                <a:hlinkClick r:id="rId5"/>
              </a:rPr>
              <a:t>http://deeplearning.net/datasets/</a:t>
            </a:r>
            <a:endParaRPr lang="en-US" dirty="0" smtClean="0"/>
          </a:p>
          <a:p>
            <a:pPr lvl="1"/>
            <a:r>
              <a:rPr lang="en-US" dirty="0" smtClean="0">
                <a:hlinkClick r:id="rId6"/>
              </a:rPr>
              <a:t>https://deeplearning4j.org/opendata</a:t>
            </a:r>
            <a:endParaRPr lang="en-US" dirty="0" smtClean="0"/>
          </a:p>
          <a:p>
            <a:pPr lvl="1"/>
            <a:r>
              <a:rPr lang="en-US" dirty="0" smtClean="0">
                <a:hlinkClick r:id="rId7"/>
              </a:rPr>
              <a:t>https://catalog.data.gov/dataset</a:t>
            </a:r>
            <a:endParaRPr lang="en-US" dirty="0" smtClean="0"/>
          </a:p>
          <a:p>
            <a:r>
              <a:rPr lang="en-IN" dirty="0" smtClean="0"/>
              <a:t>Formulate </a:t>
            </a:r>
            <a:r>
              <a:rPr lang="en-IN" dirty="0"/>
              <a:t>your </a:t>
            </a:r>
            <a:r>
              <a:rPr lang="en-IN" dirty="0" smtClean="0"/>
              <a:t>own problem</a:t>
            </a:r>
            <a:r>
              <a:rPr lang="en-IN" dirty="0"/>
              <a:t>, gather  data, model, evaluate and keep refining it further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942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4722813" y="990600"/>
            <a:ext cx="9751060" cy="4572000"/>
          </a:xfrm>
        </p:spPr>
        <p:txBody>
          <a:bodyPr anchor="ctr" anchorCtr="0">
            <a:normAutofit/>
          </a:bodyPr>
          <a:lstStyle/>
          <a:p>
            <a:pPr marL="0" indent="0">
              <a:buNone/>
            </a:pPr>
            <a:r>
              <a:rPr lang="en-US" sz="8000" dirty="0" smtClean="0"/>
              <a:t>Q&amp;A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21382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notebook</a:t>
            </a:r>
          </a:p>
          <a:p>
            <a:r>
              <a:rPr lang="en-US" dirty="0" smtClean="0"/>
              <a:t>Python </a:t>
            </a:r>
            <a:endParaRPr lang="en-US" dirty="0"/>
          </a:p>
          <a:p>
            <a:r>
              <a:rPr lang="en-US" dirty="0" err="1" smtClean="0"/>
              <a:t>Numpy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Pandas</a:t>
            </a:r>
          </a:p>
          <a:p>
            <a:r>
              <a:rPr lang="en-US" dirty="0" err="1" smtClean="0"/>
              <a:t>Matplotlib</a:t>
            </a:r>
            <a:endParaRPr lang="en-US" dirty="0" smtClean="0"/>
          </a:p>
          <a:p>
            <a:r>
              <a:rPr lang="en-US" dirty="0" err="1" smtClean="0"/>
              <a:t>Scikit</a:t>
            </a:r>
            <a:r>
              <a:rPr lang="en-US" dirty="0" smtClean="0"/>
              <a:t> learn</a:t>
            </a:r>
          </a:p>
        </p:txBody>
      </p:sp>
    </p:spTree>
    <p:extLst>
      <p:ext uri="{BB962C8B-B14F-4D97-AF65-F5344CB8AC3E}">
        <p14:creationId xmlns:p14="http://schemas.microsoft.com/office/powerpoint/2010/main" val="243959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Commands to remember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udo</a:t>
            </a:r>
            <a:r>
              <a:rPr lang="en-US" dirty="0" smtClean="0"/>
              <a:t> </a:t>
            </a:r>
            <a:r>
              <a:rPr lang="en-US" dirty="0" err="1" smtClean="0"/>
              <a:t>docker</a:t>
            </a:r>
            <a:r>
              <a:rPr lang="en-US" dirty="0" smtClean="0"/>
              <a:t> run -it -p 8888:8888 gcr.io/</a:t>
            </a:r>
            <a:r>
              <a:rPr lang="en-US" dirty="0" err="1" smtClean="0"/>
              <a:t>tensorflow</a:t>
            </a:r>
            <a:r>
              <a:rPr lang="en-US" dirty="0" smtClean="0"/>
              <a:t>/</a:t>
            </a:r>
            <a:r>
              <a:rPr lang="en-US" dirty="0" err="1" smtClean="0"/>
              <a:t>tensorflow</a:t>
            </a:r>
            <a:r>
              <a:rPr lang="en-US" dirty="0" smtClean="0"/>
              <a:t>           (to run the preinstalled container)</a:t>
            </a:r>
            <a:endParaRPr lang="en-US" dirty="0"/>
          </a:p>
          <a:p>
            <a:r>
              <a:rPr lang="en-US" dirty="0">
                <a:hlinkClick r:id="rId2"/>
              </a:rPr>
              <a:t>http</a:t>
            </a:r>
            <a:r>
              <a:rPr lang="en-US" dirty="0" smtClean="0">
                <a:hlinkClick r:id="rId2"/>
              </a:rPr>
              <a:t>://localhost:8888</a:t>
            </a:r>
            <a:r>
              <a:rPr lang="en-US" dirty="0">
                <a:hlinkClick r:id="rId2"/>
              </a:rPr>
              <a:t>/?</a:t>
            </a:r>
            <a:r>
              <a:rPr lang="en-US" dirty="0" smtClean="0">
                <a:hlinkClick r:id="rId2"/>
              </a:rPr>
              <a:t>token=&lt;</a:t>
            </a:r>
            <a:r>
              <a:rPr lang="en-US" u="sng" dirty="0" smtClean="0">
                <a:hlinkClick r:id="rId2"/>
              </a:rPr>
              <a:t>token</a:t>
            </a:r>
            <a:r>
              <a:rPr lang="en-US" u="sng" dirty="0" smtClean="0"/>
              <a:t> id&gt;</a:t>
            </a:r>
            <a:r>
              <a:rPr lang="en-US" dirty="0" smtClean="0"/>
              <a:t>                                               (to connect  to </a:t>
            </a:r>
            <a:r>
              <a:rPr lang="en-US" dirty="0" err="1" smtClean="0"/>
              <a:t>jupyter</a:t>
            </a:r>
            <a:r>
              <a:rPr lang="en-US" dirty="0" smtClean="0"/>
              <a:t>  notebook)</a:t>
            </a:r>
          </a:p>
          <a:p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r>
              <a:rPr lang="en-US" dirty="0" smtClean="0"/>
              <a:t> (to get container id of running  container)</a:t>
            </a:r>
            <a:endParaRPr lang="en-US" dirty="0"/>
          </a:p>
          <a:p>
            <a:r>
              <a:rPr lang="en-US" dirty="0" err="1"/>
              <a:t>s</a:t>
            </a:r>
            <a:r>
              <a:rPr lang="en-US" dirty="0" err="1" smtClean="0"/>
              <a:t>udo</a:t>
            </a:r>
            <a:r>
              <a:rPr lang="en-US" dirty="0" smtClean="0"/>
              <a:t> </a:t>
            </a:r>
            <a:r>
              <a:rPr lang="en-US" dirty="0" err="1" smtClean="0"/>
              <a:t>docker</a:t>
            </a:r>
            <a:r>
              <a:rPr lang="en-US" dirty="0" smtClean="0"/>
              <a:t> exec -it &lt;container id&gt; bash (to enter the </a:t>
            </a:r>
            <a:r>
              <a:rPr lang="en-US" smtClean="0"/>
              <a:t>container)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52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24" y="300037"/>
            <a:ext cx="10925175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3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24" y="838200"/>
            <a:ext cx="9248775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57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 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Predicting house prices</a:t>
            </a:r>
          </a:p>
          <a:p>
            <a:r>
              <a:rPr lang="en-US" dirty="0" smtClean="0"/>
              <a:t>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625104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ooks Classic 16x9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01059.potx" id="{C5FD5170-17AC-4815-968A-FDC1AAB6E99D}" vid="{74C691A5-1550-4555-B870-169F3443F41D}"/>
    </a:ext>
  </a:extLst>
</a:theme>
</file>

<file path=ppt/theme/theme2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1360476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TP102801058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706496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3ED4759-CFDD-43F0-817C-11D9197192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ED80E12-3BE9-4746-820E-FFB249F467F2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4873beb7-5857-4685-be1f-d57550cc96cc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D003AC8-209A-4321-A17C-1B7A206433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book education presentation (widescreen)</Template>
  <TotalTime>1092</TotalTime>
  <Words>301</Words>
  <Application>Microsoft Office PowerPoint</Application>
  <PresentationFormat>Custom</PresentationFormat>
  <Paragraphs>76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7" baseType="lpstr">
      <vt:lpstr>Arial</vt:lpstr>
      <vt:lpstr>Constantia</vt:lpstr>
      <vt:lpstr>Books Classic 16x9</vt:lpstr>
      <vt:lpstr>Deep Learning Era</vt:lpstr>
      <vt:lpstr>PowerPoint Presentation</vt:lpstr>
      <vt:lpstr>PowerPoint Presentation</vt:lpstr>
      <vt:lpstr>Types of problems and solutions</vt:lpstr>
      <vt:lpstr>Introduction </vt:lpstr>
      <vt:lpstr>Commands to remember</vt:lpstr>
      <vt:lpstr>PowerPoint Presentation</vt:lpstr>
      <vt:lpstr>PowerPoint Presentation</vt:lpstr>
      <vt:lpstr>Regression </vt:lpstr>
      <vt:lpstr>PowerPoint Presentation</vt:lpstr>
      <vt:lpstr>PowerPoint Presentation</vt:lpstr>
      <vt:lpstr>Classification</vt:lpstr>
      <vt:lpstr>PowerPoint Presentation</vt:lpstr>
      <vt:lpstr>PowerPoint Presentation</vt:lpstr>
      <vt:lpstr>PowerPoint Presentation</vt:lpstr>
      <vt:lpstr>PowerPoint Presentation</vt:lpstr>
      <vt:lpstr>Clustering</vt:lpstr>
      <vt:lpstr>PowerPoint Presentation</vt:lpstr>
      <vt:lpstr>PowerPoint Presentation</vt:lpstr>
      <vt:lpstr>PowerPoint Presentation</vt:lpstr>
      <vt:lpstr>PowerPoint Presentation</vt:lpstr>
      <vt:lpstr>Recommenders</vt:lpstr>
      <vt:lpstr>PowerPoint Presentation</vt:lpstr>
      <vt:lpstr>PowerPoint Presentation</vt:lpstr>
      <vt:lpstr>PowerPoint Presentation</vt:lpstr>
      <vt:lpstr>PowerPoint Presentation</vt:lpstr>
      <vt:lpstr>Deep Learning and Neural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Tensorflow </vt:lpstr>
      <vt:lpstr>Building Neural Network from scratch using tensorflow</vt:lpstr>
      <vt:lpstr>Challenges</vt:lpstr>
      <vt:lpstr>Next steps – Online courses</vt:lpstr>
      <vt:lpstr>Next steps - contd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Sameer Mahajan</dc:creator>
  <cp:lastModifiedBy>Sameer Mahajan</cp:lastModifiedBy>
  <cp:revision>57</cp:revision>
  <dcterms:created xsi:type="dcterms:W3CDTF">2017-11-05T11:37:40Z</dcterms:created>
  <dcterms:modified xsi:type="dcterms:W3CDTF">2017-11-09T11:56:45Z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